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5DFCE-0A9E-3F41-96F1-5712A961D68F}" type="datetimeFigureOut">
              <a:rPr lang="en-US" smtClean="0"/>
              <a:t>10/6/22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83A9-0CE8-8345-A6AB-D6D4B2199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17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5DFCE-0A9E-3F41-96F1-5712A961D68F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83A9-0CE8-8345-A6AB-D6D4B2199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23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5DFCE-0A9E-3F41-96F1-5712A961D68F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83A9-0CE8-8345-A6AB-D6D4B2199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92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5DFCE-0A9E-3F41-96F1-5712A961D68F}" type="datetimeFigureOut">
              <a:rPr lang="en-US" smtClean="0"/>
              <a:t>10/6/22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83A9-0CE8-8345-A6AB-D6D4B2199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9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5DFCE-0A9E-3F41-96F1-5712A961D68F}" type="datetimeFigureOut">
              <a:rPr lang="en-US" smtClean="0"/>
              <a:t>10/6/22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83A9-0CE8-8345-A6AB-D6D4B2199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34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5DFCE-0A9E-3F41-96F1-5712A961D68F}" type="datetimeFigureOut">
              <a:rPr lang="en-US" smtClean="0"/>
              <a:t>10/6/22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83A9-0CE8-8345-A6AB-D6D4B2199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5DFCE-0A9E-3F41-96F1-5712A961D68F}" type="datetimeFigureOut">
              <a:rPr lang="en-US" smtClean="0"/>
              <a:t>10/6/22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83A9-0CE8-8345-A6AB-D6D4B219944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935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5DFCE-0A9E-3F41-96F1-5712A961D68F}" type="datetimeFigureOut">
              <a:rPr lang="en-US" smtClean="0"/>
              <a:t>10/6/22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83A9-0CE8-8345-A6AB-D6D4B2199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11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5DFCE-0A9E-3F41-96F1-5712A961D68F}" type="datetimeFigureOut">
              <a:rPr lang="en-US" smtClean="0"/>
              <a:t>10/6/22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83A9-0CE8-8345-A6AB-D6D4B2199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99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5DFCE-0A9E-3F41-96F1-5712A961D68F}" type="datetimeFigureOut">
              <a:rPr lang="en-US" smtClean="0"/>
              <a:t>10/6/22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83A9-0CE8-8345-A6AB-D6D4B2199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0A5DFCE-0A9E-3F41-96F1-5712A961D68F}" type="datetimeFigureOut">
              <a:rPr lang="en-US" smtClean="0"/>
              <a:t>10/6/22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F83A9-0CE8-8345-A6AB-D6D4B2199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69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0A5DFCE-0A9E-3F41-96F1-5712A961D68F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29F83A9-0CE8-8345-A6AB-D6D4B2199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2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github.com/alexs178/LSE_DA_NHS_analysi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952B-1B36-96BB-6F32-6F8CE15EBD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do patients miss </a:t>
            </a:r>
            <a:r>
              <a:rPr lang="en-US" dirty="0" err="1"/>
              <a:t>nhs</a:t>
            </a:r>
            <a:r>
              <a:rPr lang="en-US" dirty="0"/>
              <a:t> appointments?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70476-20B9-6A34-86A8-4EAB65B97E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Alexander Sewell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5AAC643-2F44-369B-8E50-ADD440CB7A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8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16"/>
    </mc:Choice>
    <mc:Fallback>
      <p:transition spd="slow" advTm="7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9537F-C9E6-CF9D-004D-3D739A32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77BCE-42BB-9BD7-5BA8-7114B7C8B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Demand for appointments is particularly strong in October, November &amp; March.</a:t>
            </a:r>
          </a:p>
          <a:p>
            <a:r>
              <a:rPr lang="en-US" dirty="0"/>
              <a:t>Demand is relatively low in August &amp; April.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5A92232-081D-2346-6C07-C85AB47A43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53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69"/>
    </mc:Choice>
    <mc:Fallback>
      <p:transition spd="slow" advTm="11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EC39-16DE-06A2-BFA2-C01B0475E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appointments per service setting – summer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69BE7-9E27-7A5A-A770-29D3957ED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8DB2F-EFF1-C84C-ABDA-A0C79FED6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271" y="2243131"/>
            <a:ext cx="7195457" cy="461486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0547C6-CECA-4DE6-9230-6D59ECE3E560}"/>
              </a:ext>
            </a:extLst>
          </p:cNvPr>
          <p:cNvCxnSpPr/>
          <p:nvPr/>
        </p:nvCxnSpPr>
        <p:spPr>
          <a:xfrm flipH="1" flipV="1">
            <a:off x="6912429" y="2638044"/>
            <a:ext cx="3418114" cy="1248156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78D0AA-868B-CECB-5364-B74DA6AEDC33}"/>
              </a:ext>
            </a:extLst>
          </p:cNvPr>
          <p:cNvCxnSpPr>
            <a:cxnSpLocks/>
          </p:cNvCxnSpPr>
          <p:nvPr/>
        </p:nvCxnSpPr>
        <p:spPr>
          <a:xfrm flipH="1" flipV="1">
            <a:off x="7478486" y="3262122"/>
            <a:ext cx="2852057" cy="926913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E9951D-CF7B-57EB-C39C-89E49919C9C8}"/>
              </a:ext>
            </a:extLst>
          </p:cNvPr>
          <p:cNvSpPr txBox="1"/>
          <p:nvPr/>
        </p:nvSpPr>
        <p:spPr>
          <a:xfrm>
            <a:off x="10330543" y="3866729"/>
            <a:ext cx="11361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Weekdays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BCE411-CB71-5336-A69E-3F1FF7DFCFB0}"/>
              </a:ext>
            </a:extLst>
          </p:cNvPr>
          <p:cNvCxnSpPr>
            <a:cxnSpLocks/>
          </p:cNvCxnSpPr>
          <p:nvPr/>
        </p:nvCxnSpPr>
        <p:spPr>
          <a:xfrm flipH="1">
            <a:off x="7641771" y="5755178"/>
            <a:ext cx="2688772" cy="608927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E36C19E-F8C7-6159-73C0-EAB0850439AD}"/>
              </a:ext>
            </a:extLst>
          </p:cNvPr>
          <p:cNvSpPr txBox="1"/>
          <p:nvPr/>
        </p:nvSpPr>
        <p:spPr>
          <a:xfrm>
            <a:off x="10330543" y="5312370"/>
            <a:ext cx="126274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Weekends &amp; bank holidays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4BEEFC-A539-A0F4-0B82-BE83E3B1A430}"/>
              </a:ext>
            </a:extLst>
          </p:cNvPr>
          <p:cNvCxnSpPr>
            <a:cxnSpLocks/>
          </p:cNvCxnSpPr>
          <p:nvPr/>
        </p:nvCxnSpPr>
        <p:spPr>
          <a:xfrm flipH="1">
            <a:off x="7968343" y="6059641"/>
            <a:ext cx="2362200" cy="35905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7FBAC99-2BF7-7232-1A98-0B4F5D2008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92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44"/>
    </mc:Choice>
    <mc:Fallback>
      <p:transition spd="slow" advTm="28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EC39-16DE-06A2-BFA2-C01B0475E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appointments per service setting – Autumn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69BE7-9E27-7A5A-A770-29D3957ED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EC268-DF9D-E6E8-E899-C325EDCF7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271" y="2188916"/>
            <a:ext cx="7195457" cy="466908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198A4C-84B1-36D4-8EDA-9989E84623C0}"/>
              </a:ext>
            </a:extLst>
          </p:cNvPr>
          <p:cNvCxnSpPr>
            <a:cxnSpLocks/>
          </p:cNvCxnSpPr>
          <p:nvPr/>
        </p:nvCxnSpPr>
        <p:spPr>
          <a:xfrm flipH="1" flipV="1">
            <a:off x="7990114" y="5696075"/>
            <a:ext cx="2427515" cy="79456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F01854-6867-4E96-C7B9-D2CFFD76383A}"/>
              </a:ext>
            </a:extLst>
          </p:cNvPr>
          <p:cNvSpPr txBox="1"/>
          <p:nvPr/>
        </p:nvSpPr>
        <p:spPr>
          <a:xfrm>
            <a:off x="10417629" y="5590865"/>
            <a:ext cx="11361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Saturday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CE44C6-1D2F-0E4C-AC20-C23034E3557B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153886" y="2547257"/>
            <a:ext cx="3603171" cy="299966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A2F367C-A022-E50F-703B-E34AA77C08AD}"/>
              </a:ext>
            </a:extLst>
          </p:cNvPr>
          <p:cNvSpPr txBox="1"/>
          <p:nvPr/>
        </p:nvSpPr>
        <p:spPr>
          <a:xfrm>
            <a:off x="195943" y="2847223"/>
            <a:ext cx="191588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Amongst all 4 seasons: date with highest number of GP appointments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D31D316-3BCF-85B6-7B7F-A9E3BB420D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15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50"/>
    </mc:Choice>
    <mc:Fallback>
      <p:transition spd="slow" advTm="10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EC39-16DE-06A2-BFA2-C01B0475E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appointments per service setting – winter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69BE7-9E27-7A5A-A770-29D3957ED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D201B-043C-CC62-AE97-504A6DF85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271" y="2223638"/>
            <a:ext cx="7195457" cy="463436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1D14030-6B54-ABB0-9DC2-208E445DE0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73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39"/>
    </mc:Choice>
    <mc:Fallback>
      <p:transition spd="slow" advTm="6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EC39-16DE-06A2-BFA2-C01B0475E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appointments per service setting –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69BE7-9E27-7A5A-A770-29D3957ED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F6823-E9E6-0418-47BF-1C328F49B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50" y="2194560"/>
            <a:ext cx="5829300" cy="46634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C0001D-6F2D-2E0D-4268-5A84FC52EC7B}"/>
              </a:ext>
            </a:extLst>
          </p:cNvPr>
          <p:cNvCxnSpPr>
            <a:cxnSpLocks/>
          </p:cNvCxnSpPr>
          <p:nvPr/>
        </p:nvCxnSpPr>
        <p:spPr>
          <a:xfrm flipH="1">
            <a:off x="6259286" y="3429000"/>
            <a:ext cx="4083694" cy="2628331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9D6F0C-FE26-25B2-3303-A907AC068B94}"/>
              </a:ext>
            </a:extLst>
          </p:cNvPr>
          <p:cNvSpPr txBox="1"/>
          <p:nvPr/>
        </p:nvSpPr>
        <p:spPr>
          <a:xfrm>
            <a:off x="10342980" y="3244334"/>
            <a:ext cx="11361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Easter Weekend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8192144-F577-68EC-B3B0-EC287836E0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44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16"/>
    </mc:Choice>
    <mc:Fallback>
      <p:transition spd="slow" advTm="14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F187C-0B3F-F8FD-338D-361E1C54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58D28-CB49-CB41-3ECA-1ADE8CCFD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NHS demand is highest in early Autumn.</a:t>
            </a:r>
          </a:p>
          <a:p>
            <a:r>
              <a:rPr lang="en-US" dirty="0"/>
              <a:t>NHS demand is lowest in early Summer.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B349B19-BA99-EC4D-F034-7044F77451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38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06"/>
    </mc:Choice>
    <mc:Fallback>
      <p:transition spd="slow" advTm="9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EFB5B-6F7D-CD7D-C997-B3F11EA3F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78D81-60C7-BF9D-EA12-9DF6DD6BB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D0A92-DB61-7A63-F654-73D011A98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259" y="2207577"/>
            <a:ext cx="6743482" cy="4650423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67216D60-187C-D5AB-D84F-F2B9F34017D8}"/>
              </a:ext>
            </a:extLst>
          </p:cNvPr>
          <p:cNvSpPr/>
          <p:nvPr/>
        </p:nvSpPr>
        <p:spPr>
          <a:xfrm>
            <a:off x="3505200" y="2318657"/>
            <a:ext cx="457200" cy="217714"/>
          </a:xfrm>
          <a:prstGeom prst="fram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4EE5600-C4F8-2470-BC71-6C3BF32FE0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87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60"/>
    </mc:Choice>
    <mc:Fallback>
      <p:transition spd="slow" advTm="14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5C0A-A6FA-7574-38EF-16407DEF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analysis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A03BB-B065-7DE1-4618-36194ADC0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54048-B5C1-9289-E621-A1DAC39C3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971" y="2210737"/>
            <a:ext cx="6662058" cy="4647263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6D9C400-9791-02FA-C865-D86388FD4D54}"/>
              </a:ext>
            </a:extLst>
          </p:cNvPr>
          <p:cNvSpPr/>
          <p:nvPr/>
        </p:nvSpPr>
        <p:spPr>
          <a:xfrm>
            <a:off x="2852057" y="2536371"/>
            <a:ext cx="838200" cy="101673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663BFFB-520B-D234-7874-9EE90BAA0046}"/>
              </a:ext>
            </a:extLst>
          </p:cNvPr>
          <p:cNvSpPr/>
          <p:nvPr/>
        </p:nvSpPr>
        <p:spPr>
          <a:xfrm>
            <a:off x="2764971" y="3653567"/>
            <a:ext cx="838200" cy="101673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FCB2274-9E9E-DF7B-D672-71FE56933C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65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82"/>
    </mc:Choice>
    <mc:Fallback>
      <p:transition spd="slow" advTm="38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011FA-CF17-A463-7B7F-B242612C6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Missed appointments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F339A-D662-763B-AE99-E784DC131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150D8-04EB-A35C-FB6A-4300E33F7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628" y="2190206"/>
            <a:ext cx="5834743" cy="466779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C207431-84E5-8089-8946-6BBA6A28E0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81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34"/>
    </mc:Choice>
    <mc:Fallback>
      <p:transition spd="slow" advTm="18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A7AF4-64CD-EC14-3EF9-1F35EE6C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Appointment waiting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7A2D4-8888-ED2A-D131-51E3BA22F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23AE3-06F9-4343-1309-BD2C4A101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646" y="2209583"/>
            <a:ext cx="7510707" cy="464841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34EC785-D95E-1268-4790-BB476D4BB6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84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78"/>
    </mc:Choice>
    <mc:Fallback>
      <p:transition spd="slow" advTm="30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58B5B-FADB-CAE9-41B2-337DC598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F84E3-85B7-C9E2-913D-838A0959F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Patients missing their booked appointments incurs significant costs to NHS.</a:t>
            </a:r>
          </a:p>
          <a:p>
            <a:r>
              <a:rPr lang="en-US" dirty="0"/>
              <a:t>To reduce missed appointments, we must better understand why patients miss appointments.</a:t>
            </a:r>
          </a:p>
          <a:p>
            <a:r>
              <a:rPr lang="en-US" dirty="0"/>
              <a:t>To achieve this, we must answer the following 2 questions: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Has there been adequate staff and capacity in the networks?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was the actual </a:t>
            </a:r>
            <a:r>
              <a:rPr lang="en-US" dirty="0" err="1"/>
              <a:t>utilisation</a:t>
            </a:r>
            <a:r>
              <a:rPr lang="en-US" dirty="0"/>
              <a:t> of resources?</a:t>
            </a:r>
          </a:p>
          <a:p>
            <a:r>
              <a:rPr lang="en-US" dirty="0"/>
              <a:t>Target audience: NHS Board.</a:t>
            </a:r>
          </a:p>
          <a:p>
            <a:r>
              <a:rPr lang="en-US" dirty="0"/>
              <a:t>Recommendations on how to reduce missed appointments will then be provided.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B80105E-7644-177C-024E-B4FAA04EB9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41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06"/>
    </mc:Choice>
    <mc:Fallback>
      <p:transition spd="slow" advTm="33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4B790-B2E7-0C01-A2BD-5E2FE7C9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Nhs</a:t>
            </a:r>
            <a:r>
              <a:rPr lang="en-US" dirty="0"/>
              <a:t> 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53196-C828-3E88-B0E1-CF3746950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94029-C27F-9673-C840-4FCDC8E62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957" y="2216331"/>
            <a:ext cx="5802086" cy="464166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A749955-53D7-D2AD-EFFB-70AF3AA172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45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26"/>
    </mc:Choice>
    <mc:Fallback>
      <p:transition spd="slow" advTm="39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42671-14EF-AEDC-EED5-A9B820742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Utilisation</a:t>
            </a:r>
            <a:r>
              <a:rPr lang="en-US" dirty="0"/>
              <a:t> of healthcare professional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1F1B3-83D1-3C46-B9F0-31824031F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3C9A4-F944-97FB-5EF3-B0696F83C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514" y="2207623"/>
            <a:ext cx="5812971" cy="465037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328E68E-4E1B-8662-5F91-6955886686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16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23"/>
    </mc:Choice>
    <mc:Fallback>
      <p:transition spd="slow" advTm="15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E4691-2C33-BC8D-911B-DD2F3954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Utilisation</a:t>
            </a:r>
            <a:r>
              <a:rPr lang="en-US" dirty="0"/>
              <a:t> of service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6201A-0670-A6D4-53F4-B5871ACDB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A10C9-0B28-A297-DA92-F9883BAE3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071" y="2198914"/>
            <a:ext cx="5823857" cy="465908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039B538-9EF9-F244-78C3-F34FD55567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98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40"/>
    </mc:Choice>
    <mc:Fallback>
      <p:transition spd="slow" advTm="17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61BD-9036-496F-4845-F599252D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Utilisation</a:t>
            </a:r>
            <a:r>
              <a:rPr lang="en-US" dirty="0"/>
              <a:t> of appointment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B3BC0-981B-CDA9-1FC5-0CAF3993A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80CE4-9D20-947F-2F3E-D407CC418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071" y="2198914"/>
            <a:ext cx="5823857" cy="465908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EA76E54-C26B-75A7-F9DE-9C2A9C9B62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67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68"/>
    </mc:Choice>
    <mc:Fallback>
      <p:transition spd="slow" advTm="17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08C7-5B8D-FC5B-B879-B84FC98E6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2D827-DEBC-8EAD-21FF-E3403D50C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Increase NHS staff.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 particular, hire more GPs.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GPs should commit to more telephone appointments.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future analysis, survey patients who missed appointments on their reasons for doing so.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C1CC068-6E27-D2F8-EB36-AF34E4094E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15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37"/>
    </mc:Choice>
    <mc:Fallback>
      <p:transition spd="slow" advTm="66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9A38-C994-4D6C-8555-5A1CAF31B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A1375-76C7-FD10-9CA0-7D70FCB0A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months feature over 1m missed appointments.</a:t>
            </a:r>
          </a:p>
          <a:p>
            <a:r>
              <a:rPr lang="en-US" dirty="0"/>
              <a:t>This is a result of NHS understaffing.</a:t>
            </a:r>
          </a:p>
          <a:p>
            <a:r>
              <a:rPr lang="en-US" dirty="0"/>
              <a:t>Insufficient staff to meet demand for appointments leads to long waiting periods between bookings &amp; appointments.</a:t>
            </a:r>
          </a:p>
          <a:p>
            <a:r>
              <a:rPr lang="en-US" dirty="0"/>
              <a:t>Patients’ issues may resolve themselves during long waiting periods, resulting in patients not attending their booked appointments.</a:t>
            </a:r>
          </a:p>
          <a:p>
            <a:r>
              <a:rPr lang="en-US" dirty="0"/>
              <a:t>To solve this issue, the NHS must hire more staff, more GPs, and increase telephone appointments with patients.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3256473-9558-8C4D-8C05-CA206C0528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67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83"/>
    </mc:Choice>
    <mc:Fallback>
      <p:transition spd="slow" advTm="36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EF264-5765-7ECB-1FE0-94F81798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1CAFD-F1C5-2C90-FC49-65D63AF26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sub-questions will also be answered: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Which service setting reported the most appointments in North-West London from 1 January to 1 June 2022?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Which month recorded the most appointments?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What monthly and seasonal trends are evident?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What are the top trending hashtags on Twitter related to healthcare in the UK?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C2DA7E0-8649-C07B-A672-FFC8FA853A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9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33"/>
    </mc:Choice>
    <mc:Fallback>
      <p:transition spd="slow" advTm="7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BF06-F368-F008-4E5E-98015D35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34A3E-A71B-0BD2-8289-826F6B113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638044"/>
            <a:ext cx="6095999" cy="3223806"/>
          </a:xfrm>
        </p:spPr>
        <p:txBody>
          <a:bodyPr/>
          <a:lstStyle/>
          <a:p>
            <a:r>
              <a:rPr lang="en-US" dirty="0"/>
              <a:t>This presentation is stored in a GitHub repository: </a:t>
            </a:r>
            <a:r>
              <a:rPr lang="en-US" dirty="0">
                <a:hlinkClick r:id="rId4"/>
              </a:rPr>
              <a:t>https://github.com/alexs178/LSE_DA_NHS_analysis</a:t>
            </a:r>
            <a:endParaRPr lang="en-US" dirty="0"/>
          </a:p>
          <a:p>
            <a:r>
              <a:rPr lang="en-US" dirty="0"/>
              <a:t>Python language </a:t>
            </a:r>
            <a:r>
              <a:rPr lang="en-US" dirty="0" err="1"/>
              <a:t>utilised</a:t>
            </a:r>
            <a:r>
              <a:rPr lang="en-US" dirty="0"/>
              <a:t> as its extensive </a:t>
            </a:r>
            <a:r>
              <a:rPr lang="en-US" dirty="0" err="1"/>
              <a:t>visualisation</a:t>
            </a:r>
            <a:r>
              <a:rPr lang="en-US" dirty="0"/>
              <a:t> tools allow easy communication of data insights.</a:t>
            </a:r>
          </a:p>
          <a:p>
            <a:r>
              <a:rPr lang="en-US" dirty="0" err="1"/>
              <a:t>Lineplots</a:t>
            </a:r>
            <a:r>
              <a:rPr lang="en-US" dirty="0"/>
              <a:t> used to effectively </a:t>
            </a:r>
            <a:r>
              <a:rPr lang="en-US" dirty="0" err="1"/>
              <a:t>visualise</a:t>
            </a:r>
            <a:r>
              <a:rPr lang="en-US" dirty="0"/>
              <a:t> changes in appointments over time, and derive actionable insights. </a:t>
            </a:r>
          </a:p>
          <a:p>
            <a:r>
              <a:rPr lang="en-US" dirty="0"/>
              <a:t>Presentation findings cover August 2021 – June 2022.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C319B-E12F-52F4-A3D3-F76BACE7E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38044"/>
            <a:ext cx="6096000" cy="322380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41B09C6-14F1-F248-7D4E-38F64C531D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DB3540-4C80-0A72-839E-890EA03C0C1E}"/>
              </a:ext>
            </a:extLst>
          </p:cNvPr>
          <p:cNvCxnSpPr/>
          <p:nvPr/>
        </p:nvCxnSpPr>
        <p:spPr>
          <a:xfrm>
            <a:off x="5127171" y="2819400"/>
            <a:ext cx="881743" cy="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534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73"/>
    </mc:Choice>
    <mc:Fallback>
      <p:transition spd="slow" advTm="50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914AA-D263-E24C-0D1E-74A5858E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Patterns, trends and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1892B-6EE0-DA4A-7A94-477FF0B60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1BBE331-5DE1-4A50-006D-71B16F9146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9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16"/>
    </mc:Choice>
    <mc:Fallback>
      <p:transition spd="slow" advTm="8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EC82-7F3E-0A77-0355-5818C969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B84BE-7599-56BC-7879-AAA017C7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Initially explored appointments in North-West London from 1 January – 1 June 2022:</a:t>
            </a:r>
          </a:p>
          <a:p>
            <a:r>
              <a:rPr lang="en-US" dirty="0"/>
              <a:t>GP appointments was clearly the most </a:t>
            </a:r>
            <a:r>
              <a:rPr lang="en-US" dirty="0" err="1"/>
              <a:t>utilised</a:t>
            </a:r>
            <a:r>
              <a:rPr lang="en-US" dirty="0"/>
              <a:t> service setting: c.4.8m GP appointments out of c.5.6m total appointments.</a:t>
            </a:r>
          </a:p>
          <a:p>
            <a:r>
              <a:rPr lang="en-US" dirty="0"/>
              <a:t>Suggests GP appointments are most </a:t>
            </a:r>
            <a:r>
              <a:rPr lang="en-US" dirty="0" err="1"/>
              <a:t>utilised</a:t>
            </a:r>
            <a:r>
              <a:rPr lang="en-US" dirty="0"/>
              <a:t> service setting by wide margin.</a:t>
            </a:r>
          </a:p>
          <a:p>
            <a:endParaRPr lang="en-US" dirty="0"/>
          </a:p>
          <a:p>
            <a:r>
              <a:rPr lang="en-US" dirty="0"/>
              <a:t>Calculating total appointments per month across all months and locations: November 2021 featured most appointments: c.30.4m appointments.</a:t>
            </a:r>
          </a:p>
          <a:p>
            <a:r>
              <a:rPr lang="en-US" dirty="0"/>
              <a:t>Suggests NHS demand is particularly high in Autumn.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CAC30BD-0D95-99AE-8C61-8E81FF63FA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53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340"/>
    </mc:Choice>
    <mc:Fallback>
      <p:transition spd="slow" advTm="58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C2CC1-D6D5-9E36-A3B3-16BC6FB3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appointments per service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B70D3-5991-81F1-3C70-5A6849294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7BA8C-3940-6383-554B-C5151B6E8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303" y="2296886"/>
            <a:ext cx="5701393" cy="4561114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4CB8A53-D671-E6B7-7EEA-A971088E25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72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20"/>
    </mc:Choice>
    <mc:Fallback>
      <p:transition spd="slow" advTm="20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C2CC1-D6D5-9E36-A3B3-16BC6FB3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appointments per context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B70D3-5991-81F1-3C70-5A6849294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0F528-D9F4-BFA4-5A06-A8BB395EB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303" y="2296885"/>
            <a:ext cx="5701393" cy="456111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5FD8D7B-69C7-A5B1-85FB-91EEE201C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73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96"/>
    </mc:Choice>
    <mc:Fallback>
      <p:transition spd="slow" advTm="21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C2CC1-D6D5-9E36-A3B3-16BC6FB38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appointments per National category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B70D3-5991-81F1-3C70-5A6849294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DAAA9A-A9ED-C2CE-56CB-FCDC2C3D9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592945"/>
            <a:ext cx="7772400" cy="426505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1303213-AE5C-63C9-21CC-86ED4876C1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41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81"/>
    </mc:Choice>
    <mc:Fallback>
      <p:transition spd="slow" advTm="20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{CA3A5EB4-8AF0-9D44-9600-AF33ED7E9CE7}tf10001120</Template>
  <TotalTime>23314</TotalTime>
  <Words>539</Words>
  <Application>Microsoft Macintosh PowerPoint</Application>
  <PresentationFormat>Widescreen</PresentationFormat>
  <Paragraphs>66</Paragraphs>
  <Slides>25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Gill Sans MT</vt:lpstr>
      <vt:lpstr>Wingdings</vt:lpstr>
      <vt:lpstr>Parcel</vt:lpstr>
      <vt:lpstr>Why do patients miss nhs appointments?</vt:lpstr>
      <vt:lpstr>Background</vt:lpstr>
      <vt:lpstr>Background continued</vt:lpstr>
      <vt:lpstr>Additional context</vt:lpstr>
      <vt:lpstr>Patterns, trends and insights</vt:lpstr>
      <vt:lpstr>Exploratory data analysis</vt:lpstr>
      <vt:lpstr>Monthly appointments per service setting</vt:lpstr>
      <vt:lpstr>Monthly appointments per context type</vt:lpstr>
      <vt:lpstr>Monthly appointments per National category</vt:lpstr>
      <vt:lpstr>Monthly trends</vt:lpstr>
      <vt:lpstr>Daily appointments per service setting – summer</vt:lpstr>
      <vt:lpstr>Daily appointments per service setting – Autumn</vt:lpstr>
      <vt:lpstr>Daily appointments per service setting – winter</vt:lpstr>
      <vt:lpstr>Daily appointments per service setting – spring</vt:lpstr>
      <vt:lpstr>Seasonal trends</vt:lpstr>
      <vt:lpstr>Twitter analysis</vt:lpstr>
      <vt:lpstr>Twitter analysis continued</vt:lpstr>
      <vt:lpstr>Missed appointments</vt:lpstr>
      <vt:lpstr>Appointment waiting times</vt:lpstr>
      <vt:lpstr>Nhs capacity</vt:lpstr>
      <vt:lpstr>Utilisation of healthcare professional types</vt:lpstr>
      <vt:lpstr>Utilisation of service settings</vt:lpstr>
      <vt:lpstr>Utilisation of appointment modes</vt:lpstr>
      <vt:lpstr>recommendations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Sewell</dc:creator>
  <cp:lastModifiedBy>Alex Sewell</cp:lastModifiedBy>
  <cp:revision>42</cp:revision>
  <dcterms:created xsi:type="dcterms:W3CDTF">2022-10-06T09:29:23Z</dcterms:created>
  <dcterms:modified xsi:type="dcterms:W3CDTF">2022-10-22T14:03:29Z</dcterms:modified>
</cp:coreProperties>
</file>